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</p:sldMasterIdLst>
  <p:notesMasterIdLst>
    <p:notesMasterId r:id="rId11"/>
  </p:notesMasterIdLst>
  <p:handoutMasterIdLst>
    <p:handoutMasterId r:id="rId12"/>
  </p:handoutMasterIdLst>
  <p:sldIdLst>
    <p:sldId id="303" r:id="rId7"/>
    <p:sldId id="794" r:id="rId8"/>
    <p:sldId id="792" r:id="rId9"/>
    <p:sldId id="796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7C80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11B9D40-0569-4A3F-ACF7-199839A03B8D}" v="5" dt="2021-11-08T18:50:20.967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5018" autoAdjust="0"/>
    <p:restoredTop sz="94980" autoAdjust="0"/>
  </p:normalViewPr>
  <p:slideViewPr>
    <p:cSldViewPr snapToGrid="0">
      <p:cViewPr varScale="1">
        <p:scale>
          <a:sx n="75" d="100"/>
          <a:sy n="75" d="100"/>
        </p:scale>
        <p:origin x="832" y="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commentAuthors" Target="commentAuthor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notesMaster" Target="notesMasters/notesMaster1.xml"/><Relationship Id="rId5" Type="http://schemas.openxmlformats.org/officeDocument/2006/relationships/customXml" Target="../customXml/item5.xml"/><Relationship Id="rId15" Type="http://schemas.openxmlformats.org/officeDocument/2006/relationships/viewProps" Target="viewProps.xml"/><Relationship Id="rId10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1/25/2023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1/25/2023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5343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188744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653317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314659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907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pPr>
              <a:spcAft>
                <a:spcPts val="600"/>
              </a:spcAft>
            </a:pPr>
            <a:r>
              <a:rPr lang="en-GB" sz="1800" b="1" dirty="0">
                <a:effectLst/>
                <a:latin typeface="Arial" panose="020B0604020202020204" pitchFamily="34" charset="0"/>
                <a:ea typeface="DengXian" panose="02010600030101010101" pitchFamily="2" charset="-122"/>
              </a:rPr>
              <a:t>SA WG2 Meeting #S2-154AH-e</a:t>
            </a:r>
            <a:r>
              <a:rPr lang="en-GB" sz="1800" b="1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sz="18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January 16</a:t>
            </a:r>
            <a:r>
              <a:rPr lang="en-GB" sz="1800" b="1" baseline="300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th</a:t>
            </a:r>
            <a:r>
              <a:rPr lang="en-GB" sz="18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 – 20</a:t>
            </a:r>
            <a:r>
              <a:rPr lang="en-GB" sz="1800" b="1" baseline="300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th</a:t>
            </a:r>
            <a:r>
              <a:rPr lang="en-GB" sz="18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, 2023</a:t>
            </a:r>
            <a:r>
              <a:rPr lang="en-GB" sz="18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; </a:t>
            </a:r>
            <a:r>
              <a:rPr lang="en-GB" sz="1800" b="1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Elbonia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6206490" y="160337"/>
            <a:ext cx="139472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>
                <a:effectLst/>
              </a:rPr>
              <a:t>S2-2301332</a:t>
            </a:r>
            <a:endParaRPr lang="de-DE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AutoShape 14">
            <a:extLst>
              <a:ext uri="{FF2B5EF4-FFF2-40B4-BE49-F238E27FC236}">
                <a16:creationId xmlns:a16="http://schemas.microsoft.com/office/drawing/2014/main" id="{617121E6-458D-478A-A672-CAF77EEA59B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4586441-AD29-4FBD-B805-45717F9F6A82}"/>
              </a:ext>
            </a:extLst>
          </p:cNvPr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6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800" b="1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Arial" panose="020B0604020202020204" pitchFamily="34" charset="0"/>
              </a:rPr>
              <a:t>TSG SA WG2#154-Ahe  </a:t>
            </a:r>
            <a:r>
              <a:rPr lang="en-GB" sz="18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January 16</a:t>
            </a:r>
            <a:r>
              <a:rPr lang="en-GB" sz="1800" b="1" baseline="300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th</a:t>
            </a:r>
            <a:r>
              <a:rPr lang="en-GB" sz="18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 – 20</a:t>
            </a:r>
            <a:r>
              <a:rPr lang="en-GB" sz="1800" b="1" baseline="300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th</a:t>
            </a:r>
            <a:r>
              <a:rPr lang="en-GB" sz="18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, 2023</a:t>
            </a:r>
            <a:r>
              <a:rPr lang="en-GB" sz="18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; </a:t>
            </a:r>
            <a:r>
              <a:rPr lang="en-GB" sz="1800" b="1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Elbonia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0350" y="119598"/>
            <a:ext cx="6827838" cy="90697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(FS_)5WWC status after SA2 154AH-e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200150"/>
            <a:ext cx="8388350" cy="508476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41FA1F3-DE19-45FD-B8B5-3A2B074D36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0350" y="119598"/>
            <a:ext cx="6827838" cy="90697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5WWC status after SA2 154AH-e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4C6B85-7DC2-4461-9553-374FD2539E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0350" y="119598"/>
            <a:ext cx="6827838" cy="90697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(FS_)5WWC status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hyperlink" Target="file:///C:\Users\thiebau2\Documents\Documents\3gpp\0WG2_Arch\151-Elbonia-2205\Docs\S2-2204899.zip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>
              <a:defRPr/>
            </a:pPr>
            <a:r>
              <a:rPr lang="fr-FR" dirty="0"/>
              <a:t>SA WG2 </a:t>
            </a:r>
            <a:r>
              <a:rPr lang="fr-FR" dirty="0" err="1"/>
              <a:t>Status</a:t>
            </a:r>
            <a:r>
              <a:rPr lang="fr-FR" dirty="0"/>
              <a:t> for (FS_)5WWC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altLang="en-US" sz="1800" b="1" dirty="0">
                <a:latin typeface="Arial" charset="0"/>
              </a:rPr>
              <a:t>L</a:t>
            </a:r>
            <a:r>
              <a:rPr lang="en-GB" sz="1800" b="1" dirty="0">
                <a:latin typeface="Arial" charset="0"/>
              </a:rPr>
              <a:t>aurent Thiébaut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Nokia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94759" y="2030413"/>
            <a:ext cx="8554481" cy="5273395"/>
          </a:xfrm>
        </p:spPr>
        <p:txBody>
          <a:bodyPr/>
          <a:lstStyle/>
          <a:p>
            <a:pPr marL="342900" indent="-342900">
              <a:buFont typeface="Symbol" panose="05050102010706020507" pitchFamily="18" charset="2"/>
              <a:buChar char=""/>
            </a:pPr>
            <a:r>
              <a:rPr lang="en-CA" sz="1800" dirty="0">
                <a:latin typeface="Calibri" panose="020F0502020204030204" pitchFamily="34" charset="0"/>
              </a:rPr>
              <a:t>January meeting (</a:t>
            </a:r>
            <a:r>
              <a:rPr lang="en-CA" sz="1800" dirty="0">
                <a:solidFill>
                  <a:srgbClr val="7030A0"/>
                </a:solidFill>
                <a:latin typeface="Calibri" panose="020F0502020204030204" pitchFamily="34" charset="0"/>
              </a:rPr>
              <a:t>done</a:t>
            </a:r>
            <a:r>
              <a:rPr lang="en-CA" sz="1800" dirty="0">
                <a:latin typeface="Calibri" panose="020F0502020204030204" pitchFamily="34" charset="0"/>
              </a:rPr>
              <a:t>)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600" dirty="0">
                <a:latin typeface="Calibri" panose="020F0502020204030204" pitchFamily="34" charset="0"/>
              </a:rPr>
              <a:t>conclude on KI 1 (different handling of different devices) using BBF/CableLabs feedback. 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600" dirty="0">
                <a:latin typeface="Calibri" panose="020F0502020204030204" pitchFamily="34" charset="0"/>
              </a:rPr>
              <a:t>Start Normative work for KI2 for TNGF .</a:t>
            </a:r>
            <a:r>
              <a:rPr lang="en-CA" sz="1400" dirty="0">
                <a:latin typeface="Calibri" panose="020F0502020204030204" pitchFamily="34" charset="0"/>
              </a:rPr>
              <a:t> </a:t>
            </a: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n-CA" sz="1800" dirty="0">
                <a:latin typeface="Calibri" panose="020F0502020204030204" pitchFamily="34" charset="0"/>
              </a:rPr>
              <a:t>February: </a:t>
            </a:r>
            <a:r>
              <a:rPr lang="en-CA" sz="1800" dirty="0">
                <a:solidFill>
                  <a:srgbClr val="7030A0"/>
                </a:solidFill>
                <a:latin typeface="Calibri" panose="020F0502020204030204" pitchFamily="34" charset="0"/>
              </a:rPr>
              <a:t>WID update based on KI1 conclusions + sending TR for approval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400" dirty="0">
                <a:latin typeface="Calibri" panose="020F0502020204030204" pitchFamily="34" charset="0"/>
              </a:rPr>
              <a:t>TR can only be approved in March</a:t>
            </a: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n-CA" sz="1800" dirty="0">
                <a:latin typeface="Calibri" panose="020F0502020204030204" pitchFamily="34" charset="0"/>
              </a:rPr>
              <a:t>Q2 (April)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600" dirty="0">
                <a:latin typeface="Calibri" panose="020F0502020204030204" pitchFamily="34" charset="0"/>
              </a:rPr>
              <a:t>Normative work for KI1 and completion of normative work for KI2. </a:t>
            </a:r>
          </a:p>
          <a:p>
            <a:pPr marL="342900" indent="-342900">
              <a:buFont typeface="Symbol" panose="05050102010706020507" pitchFamily="18" charset="2"/>
              <a:buChar char=""/>
            </a:pPr>
            <a:endParaRPr lang="en-CA" sz="1800" dirty="0">
              <a:latin typeface="Calibri" panose="020F0502020204030204" pitchFamily="34" charset="0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B7CC5E-CB2C-4D2C-B40B-7FB408E2E1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5791" y="157413"/>
            <a:ext cx="6827838" cy="38462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56B83FC-25A3-44B2-9ABF-4705626AB921}"/>
              </a:ext>
            </a:extLst>
          </p:cNvPr>
          <p:cNvSpPr txBox="1"/>
          <p:nvPr/>
        </p:nvSpPr>
        <p:spPr>
          <a:xfrm>
            <a:off x="405791" y="1661081"/>
            <a:ext cx="16681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" dirty="0" err="1">
                <a:solidFill>
                  <a:srgbClr val="FF0000"/>
                </a:solidFill>
              </a:rPr>
              <a:t>Overall</a:t>
            </a:r>
            <a:r>
              <a:rPr lang="fr-FR" sz="1800" dirty="0">
                <a:solidFill>
                  <a:srgbClr val="FF0000"/>
                </a:solidFill>
              </a:rPr>
              <a:t> plan</a:t>
            </a:r>
            <a:endParaRPr 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5" name="Content Placeholder 3">
            <a:extLst>
              <a:ext uri="{FF2B5EF4-FFF2-40B4-BE49-F238E27FC236}">
                <a16:creationId xmlns:a16="http://schemas.microsoft.com/office/drawing/2014/main" id="{292F9457-4D45-4322-8285-8DB5DD57C7C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05077306"/>
              </p:ext>
            </p:extLst>
          </p:nvPr>
        </p:nvGraphicFramePr>
        <p:xfrm>
          <a:off x="506172" y="669674"/>
          <a:ext cx="6827832" cy="86377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20712">
                  <a:extLst>
                    <a:ext uri="{9D8B030D-6E8A-4147-A177-3AD203B41FA5}">
                      <a16:colId xmlns:a16="http://schemas.microsoft.com/office/drawing/2014/main" val="2848104602"/>
                    </a:ext>
                  </a:extLst>
                </a:gridCol>
                <a:gridCol w="620712">
                  <a:extLst>
                    <a:ext uri="{9D8B030D-6E8A-4147-A177-3AD203B41FA5}">
                      <a16:colId xmlns:a16="http://schemas.microsoft.com/office/drawing/2014/main" val="1428984742"/>
                    </a:ext>
                  </a:extLst>
                </a:gridCol>
                <a:gridCol w="620712">
                  <a:extLst>
                    <a:ext uri="{9D8B030D-6E8A-4147-A177-3AD203B41FA5}">
                      <a16:colId xmlns:a16="http://schemas.microsoft.com/office/drawing/2014/main" val="85949095"/>
                    </a:ext>
                  </a:extLst>
                </a:gridCol>
                <a:gridCol w="620712">
                  <a:extLst>
                    <a:ext uri="{9D8B030D-6E8A-4147-A177-3AD203B41FA5}">
                      <a16:colId xmlns:a16="http://schemas.microsoft.com/office/drawing/2014/main" val="2690293450"/>
                    </a:ext>
                  </a:extLst>
                </a:gridCol>
                <a:gridCol w="620712">
                  <a:extLst>
                    <a:ext uri="{9D8B030D-6E8A-4147-A177-3AD203B41FA5}">
                      <a16:colId xmlns:a16="http://schemas.microsoft.com/office/drawing/2014/main" val="2144000445"/>
                    </a:ext>
                  </a:extLst>
                </a:gridCol>
                <a:gridCol w="620712">
                  <a:extLst>
                    <a:ext uri="{9D8B030D-6E8A-4147-A177-3AD203B41FA5}">
                      <a16:colId xmlns:a16="http://schemas.microsoft.com/office/drawing/2014/main" val="3810022335"/>
                    </a:ext>
                  </a:extLst>
                </a:gridCol>
                <a:gridCol w="620712">
                  <a:extLst>
                    <a:ext uri="{9D8B030D-6E8A-4147-A177-3AD203B41FA5}">
                      <a16:colId xmlns:a16="http://schemas.microsoft.com/office/drawing/2014/main" val="2251121875"/>
                    </a:ext>
                  </a:extLst>
                </a:gridCol>
                <a:gridCol w="620712">
                  <a:extLst>
                    <a:ext uri="{9D8B030D-6E8A-4147-A177-3AD203B41FA5}">
                      <a16:colId xmlns:a16="http://schemas.microsoft.com/office/drawing/2014/main" val="3772133515"/>
                    </a:ext>
                  </a:extLst>
                </a:gridCol>
                <a:gridCol w="620712">
                  <a:extLst>
                    <a:ext uri="{9D8B030D-6E8A-4147-A177-3AD203B41FA5}">
                      <a16:colId xmlns:a16="http://schemas.microsoft.com/office/drawing/2014/main" val="374284961"/>
                    </a:ext>
                  </a:extLst>
                </a:gridCol>
                <a:gridCol w="620712">
                  <a:extLst>
                    <a:ext uri="{9D8B030D-6E8A-4147-A177-3AD203B41FA5}">
                      <a16:colId xmlns:a16="http://schemas.microsoft.com/office/drawing/2014/main" val="350725739"/>
                    </a:ext>
                  </a:extLst>
                </a:gridCol>
                <a:gridCol w="620712">
                  <a:extLst>
                    <a:ext uri="{9D8B030D-6E8A-4147-A177-3AD203B41FA5}">
                      <a16:colId xmlns:a16="http://schemas.microsoft.com/office/drawing/2014/main" val="1330107351"/>
                    </a:ext>
                  </a:extLst>
                </a:gridCol>
              </a:tblGrid>
              <a:tr h="30683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Feb, 22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Apr, 22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May, 22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Aug, 22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Oct, 22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Nov, 22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Jan, 23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Feb, 23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April, 23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Feb, 23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570114200"/>
                  </a:ext>
                </a:extLst>
              </a:tr>
              <a:tr h="30683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#149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#150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#151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#152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#153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#154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#154AH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#155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#156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#157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Total TU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562330246"/>
                  </a:ext>
                </a:extLst>
              </a:tr>
              <a:tr h="250112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0,5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0,5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effectLst/>
                        </a:rPr>
                        <a:t>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effectLst/>
                        </a:rPr>
                        <a:t>0,5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0,5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0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0,25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u="none" strike="noStrike" dirty="0">
                          <a:solidFill>
                            <a:srgbClr val="7030A0"/>
                          </a:solidFill>
                          <a:effectLst/>
                        </a:rPr>
                        <a:t>0,75</a:t>
                      </a:r>
                      <a:endParaRPr lang="en-US" sz="1400" b="0" i="0" u="none" strike="noStrike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2778003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5460397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94759" y="2625101"/>
            <a:ext cx="8554481" cy="354828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err="1"/>
              <a:t>Done</a:t>
            </a:r>
            <a:r>
              <a:rPr lang="de-DE" altLang="de-DE" sz="1800" b="1" dirty="0"/>
              <a:t> in </a:t>
            </a:r>
            <a:r>
              <a:rPr lang="de-DE" altLang="de-DE" sz="1800" b="1" dirty="0" err="1">
                <a:solidFill>
                  <a:srgbClr val="7030A0"/>
                </a:solidFill>
              </a:rPr>
              <a:t>january</a:t>
            </a:r>
            <a:endParaRPr lang="de-DE" altLang="de-DE" sz="1800" b="1" dirty="0">
              <a:solidFill>
                <a:srgbClr val="7030A0"/>
              </a:solidFill>
            </a:endParaRP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600" dirty="0">
                <a:latin typeface="Calibri" panose="020F0502020204030204" pitchFamily="34" charset="0"/>
              </a:rPr>
              <a:t>concluded on KI 1 (different handling of different devices) using BBF/CableLabs feedback. 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600" dirty="0">
                <a:solidFill>
                  <a:srgbClr val="7030A0"/>
                </a:solidFill>
                <a:latin typeface="Calibri" panose="020F0502020204030204" pitchFamily="34" charset="0"/>
              </a:rPr>
              <a:t>Start of </a:t>
            </a:r>
            <a:r>
              <a:rPr lang="en-CA" sz="1600" dirty="0">
                <a:latin typeface="Calibri" panose="020F0502020204030204" pitchFamily="34" charset="0"/>
              </a:rPr>
              <a:t>Normative work on KI2 for TNGF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latin typeface="Calibri" panose="020F0502020204030204" pitchFamily="34" charset="0"/>
              </a:rPr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Next </a:t>
            </a:r>
            <a:r>
              <a:rPr lang="de-DE" sz="1800" b="1" kern="0" dirty="0" err="1"/>
              <a:t>steps</a:t>
            </a:r>
            <a:r>
              <a:rPr lang="de-DE" sz="1800" b="1" kern="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CA" sz="1600" dirty="0">
                <a:solidFill>
                  <a:srgbClr val="7030A0"/>
                </a:solidFill>
                <a:latin typeface="Calibri" panose="020F0502020204030204" pitchFamily="34" charset="0"/>
              </a:rPr>
              <a:t>WID updates based on KI1 conclusions + sending TR for approval to be discussed in February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latin typeface="Calibri" panose="020F0502020204030204" pitchFamily="34" charset="0"/>
              </a:rPr>
              <a:t>Q2 Conclude normative work (especially on KI 1).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8588BD55-2225-44CB-8306-E27676DD3EE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19281527"/>
              </p:ext>
            </p:extLst>
          </p:nvPr>
        </p:nvGraphicFramePr>
        <p:xfrm>
          <a:off x="260350" y="1026575"/>
          <a:ext cx="8810067" cy="146596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FS_5WWC_Ph2 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the support for 5WWC, phase 2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90% &gt; </a:t>
                      </a:r>
                      <a:r>
                        <a:rPr lang="en-US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noProof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Dec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SP-220419</a:t>
                      </a:r>
                      <a:endParaRPr lang="en-US" sz="16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5WWC_Ph2 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support for 5WWC, Phase 2</a:t>
                      </a:r>
                      <a:endParaRPr lang="de-DE" sz="16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20% </a:t>
                      </a:r>
                      <a:r>
                        <a:rPr lang="en-US" sz="16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&gt; 45%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noProof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June</a:t>
                      </a:r>
                      <a:r>
                        <a:rPr lang="en-US" sz="1600" b="1" kern="1200" noProof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SP-221347</a:t>
                      </a:r>
                      <a:r>
                        <a:rPr kumimoji="0" lang="en-GB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 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3621403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CBF4D1-C0E8-43CD-8757-CCE2B617D0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319421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042564"/>
            <a:ext cx="8554481" cy="5273395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400" b="1" dirty="0">
                <a:ea typeface="+mn-ea"/>
                <a:cs typeface="+mn-cs"/>
              </a:rPr>
              <a:t>RAN and SA3 impacts and dependencies</a:t>
            </a:r>
            <a:r>
              <a:rPr lang="en-US" sz="1400" dirty="0">
                <a:ea typeface="+mn-ea"/>
                <a:cs typeface="+mn-cs"/>
              </a:rPr>
              <a:t>:</a:t>
            </a:r>
            <a:endParaRPr 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None for RAN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SA3 has started a related study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None</a:t>
            </a:r>
            <a:endParaRPr 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de-DE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Meeting (Q2)</a:t>
            </a:r>
            <a:r>
              <a:rPr lang="de-DE" sz="1400" dirty="0"/>
              <a:t>: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400" dirty="0">
                <a:latin typeface="Calibri" panose="020F0502020204030204" pitchFamily="34" charset="0"/>
              </a:rPr>
              <a:t>Normative work for KI1 (devices behind 5G </a:t>
            </a:r>
            <a:r>
              <a:rPr lang="en-CA" sz="1400">
                <a:latin typeface="Calibri" panose="020F0502020204030204" pitchFamily="34" charset="0"/>
              </a:rPr>
              <a:t>RG) and completion of normative work for KI2. </a:t>
            </a:r>
            <a:endParaRPr lang="en-CA" sz="1400" dirty="0">
              <a:latin typeface="Calibri" panose="020F0502020204030204" pitchFamily="34" charset="0"/>
            </a:endParaRPr>
          </a:p>
          <a:p>
            <a:pPr marL="628650" lvl="1" indent="-342900">
              <a:buFont typeface="Symbol" panose="05050102010706020507" pitchFamily="18" charset="2"/>
              <a:buChar char=""/>
            </a:pPr>
            <a:endParaRPr lang="en-US" altLang="zh-CN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See dedicated slide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fr-FR" sz="1200" dirty="0"/>
              <a:t>None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41A56B6-ED82-476E-989D-0D4C93C7F5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550893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7A4B69EF56E94C827924DC4B490231" ma:contentTypeVersion="16" ma:contentTypeDescription="Create a new document." ma:contentTypeScope="" ma:versionID="9912d19776983c6aade29a3686f1c79f">
  <xsd:schema xmlns:xsd="http://www.w3.org/2001/XMLSchema" xmlns:xs="http://www.w3.org/2001/XMLSchema" xmlns:p="http://schemas.microsoft.com/office/2006/metadata/properties" xmlns:ns3="71c5aaf6-e6ce-465b-b873-5148d2a4c105" xmlns:ns4="e0d6c333-3612-4d65-a7f4-5976eb42d46a" xmlns:ns5="c67c731b-696e-4d20-8664-fee8943d9cc6" targetNamespace="http://schemas.microsoft.com/office/2006/metadata/properties" ma:root="true" ma:fieldsID="b1f01fd908848de894b0fc5cac9f1093" ns3:_="" ns4:_="" ns5:_="">
    <xsd:import namespace="71c5aaf6-e6ce-465b-b873-5148d2a4c105"/>
    <xsd:import namespace="e0d6c333-3612-4d65-a7f4-5976eb42d46a"/>
    <xsd:import namespace="c67c731b-696e-4d20-8664-fee8943d9cc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d6c333-3612-4d65-a7f4-5976eb42d4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7c731b-696e-4d20-8664-fee8943d9cc6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haredContentType xmlns="Microsoft.SharePoint.Taxonomy.ContentTypeSync" SourceId="34c87397-5fc1-491e-85e7-d6110dbe9cbd" ContentTypeId="0x0101" PreviousValue="false"/>
</file>

<file path=customXml/item5.xml><?xml version="1.0" encoding="utf-8"?>
<?mso-contentType ?>
<spe:Receivers xmlns:spe="http://schemas.microsoft.com/sharepoint/events"/>
</file>

<file path=customXml/itemProps1.xml><?xml version="1.0" encoding="utf-8"?>
<ds:datastoreItem xmlns:ds="http://schemas.openxmlformats.org/officeDocument/2006/customXml" ds:itemID="{6C244691-0162-45DC-8925-D69A4F52A0C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DD099C7-CF44-471D-B7DF-D246DF2BD038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customXml/itemProps3.xml><?xml version="1.0" encoding="utf-8"?>
<ds:datastoreItem xmlns:ds="http://schemas.openxmlformats.org/officeDocument/2006/customXml" ds:itemID="{A72B9F3D-C684-4F3E-9670-5E464CA8BA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e0d6c333-3612-4d65-a7f4-5976eb42d46a"/>
    <ds:schemaRef ds:uri="c67c731b-696e-4d20-8664-fee8943d9c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889FBBD8-3D06-492C-9E53-CCC01A1B933A}">
  <ds:schemaRefs>
    <ds:schemaRef ds:uri="Microsoft.SharePoint.Taxonomy.ContentTypeSync"/>
  </ds:schemaRefs>
</ds:datastoreItem>
</file>

<file path=customXml/itemProps5.xml><?xml version="1.0" encoding="utf-8"?>
<ds:datastoreItem xmlns:ds="http://schemas.openxmlformats.org/officeDocument/2006/customXml" ds:itemID="{CD561E15-ED7D-426C-AAA3-BE3BEEF7B6CC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9573</TotalTime>
  <Words>314</Words>
  <Application>Microsoft Office PowerPoint</Application>
  <PresentationFormat>On-screen Show (4:3)</PresentationFormat>
  <Paragraphs>86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Arial </vt:lpstr>
      <vt:lpstr>Calibri</vt:lpstr>
      <vt:lpstr>Symbol</vt:lpstr>
      <vt:lpstr>Times New Roman</vt:lpstr>
      <vt:lpstr>Office Theme</vt:lpstr>
      <vt:lpstr>SA WG2 Status for (FS_)5WWC</vt:lpstr>
      <vt:lpstr>PowerPoint Presentation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LTHM4</cp:lastModifiedBy>
  <cp:revision>1334</cp:revision>
  <dcterms:created xsi:type="dcterms:W3CDTF">2008-08-30T09:32:10Z</dcterms:created>
  <dcterms:modified xsi:type="dcterms:W3CDTF">2023-01-25T16:27:29Z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0x010100C17A4B69EF56E94C827924DC4B490231</vt:lpwstr>
  </property>
</Properties>
</file>